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84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handoutMaster" Target="handoutMasters/handoutMaster1.xml"/><Relationship Id="rId9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lgerome\Local%20Settings\Temporary%20Internet%20Files\Content.Outlook\VYA20WVH\Market%20Teacher%20Scales%20Chart%202010-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r>
              <a:rPr lang="en-US">
                <a:latin typeface="+mn-lt"/>
              </a:rPr>
              <a:t>Teacher Salary Market Comparison 2010-11</a:t>
            </a:r>
          </a:p>
        </c:rich>
      </c:tx>
      <c:layout>
        <c:manualLayout>
          <c:xMode val="edge"/>
          <c:yMode val="edge"/>
          <c:x val="0.29325244870547484"/>
          <c:y val="1.9575924550964869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10654827968923419"/>
          <c:y val="7.9934747145187723E-2"/>
          <c:w val="0.80688124306326303"/>
          <c:h val="0.72430668841761758"/>
        </c:manualLayout>
      </c:layout>
      <c:barChart>
        <c:barDir val="col"/>
        <c:grouping val="stacked"/>
        <c:ser>
          <c:idx val="0"/>
          <c:order val="0"/>
          <c:tx>
            <c:strRef>
              <c:f>Sheet1!$B$74</c:f>
              <c:strCache>
                <c:ptCount val="1"/>
                <c:pt idx="0">
                  <c:v>min</c:v>
                </c:pt>
              </c:strCache>
            </c:strRef>
          </c:tx>
          <c:spPr>
            <a:noFill/>
            <a:ln w="25400">
              <a:noFill/>
            </a:ln>
          </c:spPr>
          <c:cat>
            <c:strRef>
              <c:f>Sheet1!$C$73:$I$73</c:f>
              <c:strCache>
                <c:ptCount val="7"/>
                <c:pt idx="0">
                  <c:v>Min</c:v>
                </c:pt>
                <c:pt idx="1">
                  <c:v>5 years</c:v>
                </c:pt>
                <c:pt idx="2">
                  <c:v>10 years</c:v>
                </c:pt>
                <c:pt idx="3">
                  <c:v>15 years</c:v>
                </c:pt>
                <c:pt idx="4">
                  <c:v>20 years</c:v>
                </c:pt>
                <c:pt idx="5">
                  <c:v>25 years</c:v>
                </c:pt>
                <c:pt idx="6">
                  <c:v>30 years</c:v>
                </c:pt>
              </c:strCache>
            </c:strRef>
          </c:cat>
          <c:val>
            <c:numRef>
              <c:f>Sheet1!$C$74:$I$74</c:f>
              <c:numCache>
                <c:formatCode>"$"#,##0</c:formatCode>
                <c:ptCount val="7"/>
                <c:pt idx="0">
                  <c:v>39474</c:v>
                </c:pt>
                <c:pt idx="1">
                  <c:v>41165</c:v>
                </c:pt>
                <c:pt idx="2">
                  <c:v>44323</c:v>
                </c:pt>
                <c:pt idx="3">
                  <c:v>48968</c:v>
                </c:pt>
                <c:pt idx="4">
                  <c:v>54504</c:v>
                </c:pt>
                <c:pt idx="5">
                  <c:v>57840</c:v>
                </c:pt>
                <c:pt idx="6">
                  <c:v>61053</c:v>
                </c:pt>
              </c:numCache>
            </c:numRef>
          </c:val>
        </c:ser>
        <c:ser>
          <c:idx val="1"/>
          <c:order val="1"/>
          <c:tx>
            <c:strRef>
              <c:f>Sheet1!$B$75</c:f>
              <c:strCache>
                <c:ptCount val="1"/>
                <c:pt idx="0">
                  <c:v>Top Quartile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5400">
              <a:noFill/>
            </a:ln>
          </c:spPr>
          <c:cat>
            <c:strRef>
              <c:f>Sheet1!$C$73:$I$73</c:f>
              <c:strCache>
                <c:ptCount val="7"/>
                <c:pt idx="0">
                  <c:v>Min</c:v>
                </c:pt>
                <c:pt idx="1">
                  <c:v>5 years</c:v>
                </c:pt>
                <c:pt idx="2">
                  <c:v>10 years</c:v>
                </c:pt>
                <c:pt idx="3">
                  <c:v>15 years</c:v>
                </c:pt>
                <c:pt idx="4">
                  <c:v>20 years</c:v>
                </c:pt>
                <c:pt idx="5">
                  <c:v>25 years</c:v>
                </c:pt>
                <c:pt idx="6">
                  <c:v>30 years</c:v>
                </c:pt>
              </c:strCache>
            </c:strRef>
          </c:cat>
          <c:val>
            <c:numRef>
              <c:f>Sheet1!$C$75:$I$75</c:f>
              <c:numCache>
                <c:formatCode>"$"#,##0</c:formatCode>
                <c:ptCount val="7"/>
                <c:pt idx="0">
                  <c:v>4488</c:v>
                </c:pt>
                <c:pt idx="1">
                  <c:v>5818</c:v>
                </c:pt>
                <c:pt idx="2">
                  <c:v>10979</c:v>
                </c:pt>
                <c:pt idx="3">
                  <c:v>15976</c:v>
                </c:pt>
                <c:pt idx="4">
                  <c:v>21616</c:v>
                </c:pt>
                <c:pt idx="5">
                  <c:v>31238</c:v>
                </c:pt>
                <c:pt idx="6">
                  <c:v>30855</c:v>
                </c:pt>
              </c:numCache>
            </c:numRef>
          </c:val>
        </c:ser>
        <c:overlap val="100"/>
        <c:axId val="59272576"/>
        <c:axId val="48509312"/>
      </c:barChart>
      <c:lineChart>
        <c:grouping val="standard"/>
        <c:ser>
          <c:idx val="2"/>
          <c:order val="2"/>
          <c:tx>
            <c:strRef>
              <c:f>Sheet1!$B$76</c:f>
              <c:strCache>
                <c:ptCount val="1"/>
                <c:pt idx="0">
                  <c:v>Albemarle</c:v>
                </c:pt>
              </c:strCache>
            </c:strRef>
          </c:tx>
          <c:spPr>
            <a:ln w="28575">
              <a:noFill/>
            </a:ln>
          </c:spPr>
          <c:marker>
            <c:symbol val="dash"/>
            <c:size val="11"/>
            <c:spPr>
              <a:solidFill>
                <a:schemeClr val="tx1"/>
              </a:solidFill>
              <a:ln>
                <a:solidFill>
                  <a:srgbClr val="0000FF"/>
                </a:solidFill>
                <a:prstDash val="solid"/>
              </a:ln>
            </c:spPr>
          </c:marker>
          <c:cat>
            <c:strRef>
              <c:f>Sheet1!$C$73:$I$73</c:f>
              <c:strCache>
                <c:ptCount val="7"/>
                <c:pt idx="0">
                  <c:v>Min</c:v>
                </c:pt>
                <c:pt idx="1">
                  <c:v>5 years</c:v>
                </c:pt>
                <c:pt idx="2">
                  <c:v>10 years</c:v>
                </c:pt>
                <c:pt idx="3">
                  <c:v>15 years</c:v>
                </c:pt>
                <c:pt idx="4">
                  <c:v>20 years</c:v>
                </c:pt>
                <c:pt idx="5">
                  <c:v>25 years</c:v>
                </c:pt>
                <c:pt idx="6">
                  <c:v>30 years</c:v>
                </c:pt>
              </c:strCache>
            </c:strRef>
          </c:cat>
          <c:val>
            <c:numRef>
              <c:f>Sheet1!$C$76:$I$76</c:f>
              <c:numCache>
                <c:formatCode>"$"#,##0</c:formatCode>
                <c:ptCount val="7"/>
                <c:pt idx="0">
                  <c:v>40671</c:v>
                </c:pt>
                <c:pt idx="1">
                  <c:v>43860</c:v>
                </c:pt>
                <c:pt idx="2">
                  <c:v>47047</c:v>
                </c:pt>
                <c:pt idx="3">
                  <c:v>50235</c:v>
                </c:pt>
                <c:pt idx="4">
                  <c:v>53423</c:v>
                </c:pt>
                <c:pt idx="5">
                  <c:v>57175</c:v>
                </c:pt>
                <c:pt idx="6">
                  <c:v>61303</c:v>
                </c:pt>
              </c:numCache>
            </c:numRef>
          </c:val>
        </c:ser>
        <c:marker val="1"/>
        <c:axId val="59272576"/>
        <c:axId val="48509312"/>
      </c:lineChart>
      <c:catAx>
        <c:axId val="5927257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950" b="1" i="0" u="none" strike="noStrike" baseline="0">
                    <a:solidFill>
                      <a:srgbClr val="000000"/>
                    </a:solidFill>
                    <a:latin typeface="+mn-lt"/>
                    <a:ea typeface="Arial"/>
                    <a:cs typeface="Arial"/>
                  </a:defRPr>
                </a:pPr>
                <a:r>
                  <a:rPr lang="en-US">
                    <a:latin typeface="+mn-lt"/>
                  </a:rPr>
                  <a:t>Experience</a:t>
                </a:r>
              </a:p>
            </c:rich>
          </c:tx>
          <c:layout>
            <c:manualLayout>
              <c:xMode val="edge"/>
              <c:yMode val="edge"/>
              <c:x val="0.4588926429814098"/>
              <c:y val="0.87223755877305154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50" b="0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48509312"/>
        <c:crosses val="autoZero"/>
        <c:auto val="1"/>
        <c:lblAlgn val="ctr"/>
        <c:lblOffset val="100"/>
        <c:tickLblSkip val="1"/>
        <c:tickMarkSkip val="1"/>
      </c:catAx>
      <c:valAx>
        <c:axId val="48509312"/>
        <c:scaling>
          <c:orientation val="minMax"/>
          <c:max val="95000"/>
          <c:min val="30000"/>
        </c:scaling>
        <c:axPos val="l"/>
        <c:title>
          <c:tx>
            <c:rich>
              <a:bodyPr/>
              <a:lstStyle/>
              <a:p>
                <a:pPr>
                  <a:defRPr sz="950" b="1" i="0" u="none" strike="noStrike" baseline="0">
                    <a:solidFill>
                      <a:srgbClr val="000000"/>
                    </a:solidFill>
                    <a:latin typeface="+mn-lt"/>
                    <a:ea typeface="Arial"/>
                    <a:cs typeface="Arial"/>
                  </a:defRPr>
                </a:pPr>
                <a:r>
                  <a:rPr lang="en-US">
                    <a:latin typeface="+mn-lt"/>
                  </a:rPr>
                  <a:t>Annual Salary</a:t>
                </a:r>
              </a:p>
            </c:rich>
          </c:tx>
          <c:layout>
            <c:manualLayout>
              <c:xMode val="edge"/>
              <c:yMode val="edge"/>
              <c:x val="1.3301827940768654E-2"/>
              <c:y val="0.40619911137733372"/>
            </c:manualLayout>
          </c:layout>
          <c:spPr>
            <a:noFill/>
            <a:ln w="25400">
              <a:noFill/>
            </a:ln>
          </c:spPr>
        </c:title>
        <c:numFmt formatCode="&quot;$&quot;#,##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50" b="0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59272576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3.303099311154397E-2"/>
          <c:y val="0.91022766741646333"/>
          <c:w val="0.23020723337288002"/>
          <c:h val="4.5013865618362667E-2"/>
        </c:manualLayout>
      </c:layout>
      <c:txPr>
        <a:bodyPr/>
        <a:lstStyle/>
        <a:p>
          <a:pPr>
            <a:defRPr>
              <a:latin typeface="+mn-lt"/>
            </a:defRPr>
          </a:pPr>
          <a:endParaRPr lang="en-US"/>
        </a:p>
      </c:txPr>
    </c:legend>
    <c:plotVisOnly val="1"/>
    <c:dispBlanksAs val="gap"/>
  </c:chart>
  <c:spPr>
    <a:noFill/>
    <a:ln w="15875" cap="rnd" cmpd="sng">
      <a:solidFill>
        <a:schemeClr val="tx1"/>
      </a:solidFill>
      <a:round/>
    </a:ln>
    <a:scene3d>
      <a:camera prst="orthographicFront"/>
      <a:lightRig rig="chilly" dir="t"/>
    </a:scene3d>
    <a:sp3d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Attachment 3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A2F23F-2D3D-4341-941B-35B541451F82}" type="datetimeFigureOut">
              <a:rPr lang="en-US" smtClean="0"/>
              <a:pPr/>
              <a:t>9/29/2010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019774-54E6-402F-83CB-202A37F0F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Attachment 3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0160B-0B02-4E9B-99D8-BD267057E538}" type="datetimeFigureOut">
              <a:rPr lang="en-US" smtClean="0"/>
              <a:pPr/>
              <a:t>9/29/2010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E89EB-A14B-49CD-8E5E-3CD43DDF834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Attachment 3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2DC6-4F5B-41D4-8302-3A78782B672D}" type="datetimeFigureOut">
              <a:rPr lang="en-US" smtClean="0"/>
              <a:pPr/>
              <a:t>9/29/2010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1456-E03C-4D68-9B86-9C490C837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2DC6-4F5B-41D4-8302-3A78782B672D}" type="datetimeFigureOut">
              <a:rPr lang="en-US" smtClean="0"/>
              <a:pPr/>
              <a:t>9/29/2010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1456-E03C-4D68-9B86-9C490C837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2DC6-4F5B-41D4-8302-3A78782B672D}" type="datetimeFigureOut">
              <a:rPr lang="en-US" smtClean="0"/>
              <a:pPr/>
              <a:t>9/29/2010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1456-E03C-4D68-9B86-9C490C837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2DC6-4F5B-41D4-8302-3A78782B672D}" type="datetimeFigureOut">
              <a:rPr lang="en-US" smtClean="0"/>
              <a:pPr/>
              <a:t>9/29/2010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1456-E03C-4D68-9B86-9C490C837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2DC6-4F5B-41D4-8302-3A78782B672D}" type="datetimeFigureOut">
              <a:rPr lang="en-US" smtClean="0"/>
              <a:pPr/>
              <a:t>9/29/2010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1456-E03C-4D68-9B86-9C490C837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2DC6-4F5B-41D4-8302-3A78782B672D}" type="datetimeFigureOut">
              <a:rPr lang="en-US" smtClean="0"/>
              <a:pPr/>
              <a:t>9/29/2010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1456-E03C-4D68-9B86-9C490C837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2DC6-4F5B-41D4-8302-3A78782B672D}" type="datetimeFigureOut">
              <a:rPr lang="en-US" smtClean="0"/>
              <a:pPr/>
              <a:t>9/29/2010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1456-E03C-4D68-9B86-9C490C837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2DC6-4F5B-41D4-8302-3A78782B672D}" type="datetimeFigureOut">
              <a:rPr lang="en-US" smtClean="0"/>
              <a:pPr/>
              <a:t>9/29/2010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1456-E03C-4D68-9B86-9C490C837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2DC6-4F5B-41D4-8302-3A78782B672D}" type="datetimeFigureOut">
              <a:rPr lang="en-US" smtClean="0"/>
              <a:pPr/>
              <a:t>9/29/2010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1456-E03C-4D68-9B86-9C490C837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2DC6-4F5B-41D4-8302-3A78782B672D}" type="datetimeFigureOut">
              <a:rPr lang="en-US" smtClean="0"/>
              <a:pPr/>
              <a:t>9/29/2010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1456-E03C-4D68-9B86-9C490C837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72DC6-4F5B-41D4-8302-3A78782B672D}" type="datetimeFigureOut">
              <a:rPr lang="en-US" smtClean="0"/>
              <a:pPr/>
              <a:t>9/29/2010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81456-E03C-4D68-9B86-9C490C837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72DC6-4F5B-41D4-8302-3A78782B672D}" type="datetimeFigureOut">
              <a:rPr lang="en-US" smtClean="0"/>
              <a:pPr/>
              <a:t>9/29/2010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81456-E03C-4D68-9B86-9C490C837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776882" y="878086"/>
          <a:ext cx="7590235" cy="5101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B9D627F5C05F42902E504789E0FF10" ma:contentTypeVersion="1" ma:contentTypeDescription="Create a new document." ma:contentTypeScope="" ma:versionID="c049f3a1dcdf791ef28311c57a2f790e">
  <xsd:schema xmlns:xsd="http://www.w3.org/2001/XMLSchema" xmlns:p="http://schemas.microsoft.com/office/2006/metadata/properties" targetNamespace="http://schemas.microsoft.com/office/2006/metadata/properties" ma:root="true" ma:fieldsID="bbd91c885d0188e456295ff4cc461efd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A677A5B7-128A-47CB-AD4D-4DE4EF62CE6B}"/>
</file>

<file path=customXml/itemProps2.xml><?xml version="1.0" encoding="utf-8"?>
<ds:datastoreItem xmlns:ds="http://schemas.openxmlformats.org/officeDocument/2006/customXml" ds:itemID="{5D098F91-E1B3-4569-AB5D-6E98FAD2F534}"/>
</file>

<file path=customXml/itemProps3.xml><?xml version="1.0" encoding="utf-8"?>
<ds:datastoreItem xmlns:ds="http://schemas.openxmlformats.org/officeDocument/2006/customXml" ds:itemID="{3C9176F1-588C-43E7-9CFD-813210355C2B}"/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10</Words>
  <Application>Microsoft Office PowerPoint</Application>
  <PresentationFormat>On-screen Show (4:3)</PresentationFormat>
  <Paragraphs>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County of Albemarle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Lorna Gerome</dc:creator>
  <cp:lastModifiedBy>Lorna Gerome</cp:lastModifiedBy>
  <cp:revision>1</cp:revision>
  <dcterms:created xsi:type="dcterms:W3CDTF">2010-09-29T12:36:33Z</dcterms:created>
  <dcterms:modified xsi:type="dcterms:W3CDTF">2010-09-29T12:48:18Z</dcterms:modified>
  <cp:contentType>Document</cp:contentTyp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0x010100F3B9D627F5C05F42902E504789E0FF10</vt:lpwstr>
  </property>
</Properties>
</file>